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59" r:id="rId6"/>
    <p:sldId id="260" r:id="rId7"/>
    <p:sldId id="267" r:id="rId8"/>
    <p:sldId id="261" r:id="rId9"/>
    <p:sldId id="262" r:id="rId10"/>
    <p:sldId id="268" r:id="rId11"/>
    <p:sldId id="263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64"/>
  </p:normalViewPr>
  <p:slideViewPr>
    <p:cSldViewPr snapToGrid="0" snapToObjects="1">
      <p:cViewPr varScale="1"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A34ED-1A94-5A46-A56B-5E919AB11E3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F0DF7D0-5122-5D45-8E47-660BB45AF14B}">
      <dgm:prSet phldrT="[Text]"/>
      <dgm:spPr/>
      <dgm:t>
        <a:bodyPr/>
        <a:lstStyle/>
        <a:p>
          <a:r>
            <a:rPr lang="en-US" dirty="0"/>
            <a:t>Discrimination of enantiomorph</a:t>
          </a:r>
        </a:p>
      </dgm:t>
    </dgm:pt>
    <dgm:pt modelId="{939B7522-7486-F944-8DA0-DD9615E6C852}" type="parTrans" cxnId="{D3A7FE1B-C22C-F944-AF9A-04AA94C3D0FC}">
      <dgm:prSet/>
      <dgm:spPr/>
      <dgm:t>
        <a:bodyPr/>
        <a:lstStyle/>
        <a:p>
          <a:endParaRPr lang="en-US"/>
        </a:p>
      </dgm:t>
    </dgm:pt>
    <dgm:pt modelId="{BB0446A4-F9BD-9642-B180-8159C40C0CEE}" type="sibTrans" cxnId="{D3A7FE1B-C22C-F944-AF9A-04AA94C3D0FC}">
      <dgm:prSet/>
      <dgm:spPr/>
      <dgm:t>
        <a:bodyPr/>
        <a:lstStyle/>
        <a:p>
          <a:endParaRPr lang="en-US"/>
        </a:p>
      </dgm:t>
    </dgm:pt>
    <dgm:pt modelId="{E9124FA9-2915-0443-84D1-B3FE7E1584F0}">
      <dgm:prSet phldrT="[Text]"/>
      <dgm:spPr/>
      <dgm:t>
        <a:bodyPr/>
        <a:lstStyle/>
        <a:p>
          <a:r>
            <a:rPr lang="en-US" dirty="0"/>
            <a:t>Depends on alignment</a:t>
          </a:r>
        </a:p>
      </dgm:t>
    </dgm:pt>
    <dgm:pt modelId="{6B7C5584-DE54-CF4E-BEE5-21ABD14F97E4}" type="parTrans" cxnId="{E11D080C-9E8A-DF47-BDAD-6127B30E936F}">
      <dgm:prSet/>
      <dgm:spPr/>
      <dgm:t>
        <a:bodyPr/>
        <a:lstStyle/>
        <a:p>
          <a:endParaRPr lang="en-US"/>
        </a:p>
      </dgm:t>
    </dgm:pt>
    <dgm:pt modelId="{9CC34248-0544-5A42-96A8-90682C09F7CC}" type="sibTrans" cxnId="{E11D080C-9E8A-DF47-BDAD-6127B30E936F}">
      <dgm:prSet/>
      <dgm:spPr/>
      <dgm:t>
        <a:bodyPr/>
        <a:lstStyle/>
        <a:p>
          <a:endParaRPr lang="en-US"/>
        </a:p>
      </dgm:t>
    </dgm:pt>
    <dgm:pt modelId="{18970BDD-54EB-8A4C-BD07-25055F29AF1D}">
      <dgm:prSet phldrT="[Text]"/>
      <dgm:spPr/>
      <dgm:t>
        <a:bodyPr/>
        <a:lstStyle/>
        <a:p>
          <a:r>
            <a:rPr lang="en-US" dirty="0"/>
            <a:t>Act of rotation</a:t>
          </a:r>
        </a:p>
      </dgm:t>
    </dgm:pt>
    <dgm:pt modelId="{41FAC29D-9233-2145-94A7-FA6B1D6425EF}" type="parTrans" cxnId="{0225B69F-9330-1B45-B927-9CC787A790B6}">
      <dgm:prSet/>
      <dgm:spPr/>
      <dgm:t>
        <a:bodyPr/>
        <a:lstStyle/>
        <a:p>
          <a:endParaRPr lang="en-US"/>
        </a:p>
      </dgm:t>
    </dgm:pt>
    <dgm:pt modelId="{685CAAB1-E449-E343-AB03-A302696848E6}" type="sibTrans" cxnId="{0225B69F-9330-1B45-B927-9CC787A790B6}">
      <dgm:prSet/>
      <dgm:spPr/>
      <dgm:t>
        <a:bodyPr/>
        <a:lstStyle/>
        <a:p>
          <a:endParaRPr lang="en-US"/>
        </a:p>
      </dgm:t>
    </dgm:pt>
    <dgm:pt modelId="{184D88FC-1765-AD46-BAB0-8A16017F4EB8}" type="pres">
      <dgm:prSet presAssocID="{C8FA34ED-1A94-5A46-A56B-5E919AB11E3B}" presName="Name0" presStyleCnt="0">
        <dgm:presLayoutVars>
          <dgm:dir/>
          <dgm:resizeHandles val="exact"/>
        </dgm:presLayoutVars>
      </dgm:prSet>
      <dgm:spPr/>
    </dgm:pt>
    <dgm:pt modelId="{DBF3F5B3-0F8B-6F43-AFE9-DC9A1892E92D}" type="pres">
      <dgm:prSet presAssocID="{9F0DF7D0-5122-5D45-8E47-660BB45AF14B}" presName="node" presStyleLbl="node1" presStyleIdx="0" presStyleCnt="3">
        <dgm:presLayoutVars>
          <dgm:bulletEnabled val="1"/>
        </dgm:presLayoutVars>
      </dgm:prSet>
      <dgm:spPr/>
    </dgm:pt>
    <dgm:pt modelId="{06CA7F67-2827-6E47-8A44-7ABF4AE1523D}" type="pres">
      <dgm:prSet presAssocID="{BB0446A4-F9BD-9642-B180-8159C40C0CEE}" presName="sibTrans" presStyleLbl="sibTrans2D1" presStyleIdx="0" presStyleCnt="2"/>
      <dgm:spPr/>
    </dgm:pt>
    <dgm:pt modelId="{FEDC78D4-9643-FA4F-8FBB-BA2206170BF6}" type="pres">
      <dgm:prSet presAssocID="{BB0446A4-F9BD-9642-B180-8159C40C0CEE}" presName="connectorText" presStyleLbl="sibTrans2D1" presStyleIdx="0" presStyleCnt="2"/>
      <dgm:spPr/>
    </dgm:pt>
    <dgm:pt modelId="{D87F11E5-828D-2542-BA91-38ED94B69A6D}" type="pres">
      <dgm:prSet presAssocID="{E9124FA9-2915-0443-84D1-B3FE7E1584F0}" presName="node" presStyleLbl="node1" presStyleIdx="1" presStyleCnt="3">
        <dgm:presLayoutVars>
          <dgm:bulletEnabled val="1"/>
        </dgm:presLayoutVars>
      </dgm:prSet>
      <dgm:spPr/>
    </dgm:pt>
    <dgm:pt modelId="{A609EFFC-5936-1C48-B7A2-C190CEB85F3F}" type="pres">
      <dgm:prSet presAssocID="{9CC34248-0544-5A42-96A8-90682C09F7CC}" presName="sibTrans" presStyleLbl="sibTrans2D1" presStyleIdx="1" presStyleCnt="2"/>
      <dgm:spPr/>
    </dgm:pt>
    <dgm:pt modelId="{8D015B35-75ED-D24C-A385-D7A7B4FD95E4}" type="pres">
      <dgm:prSet presAssocID="{9CC34248-0544-5A42-96A8-90682C09F7CC}" presName="connectorText" presStyleLbl="sibTrans2D1" presStyleIdx="1" presStyleCnt="2"/>
      <dgm:spPr/>
    </dgm:pt>
    <dgm:pt modelId="{7DC46E69-9D91-064E-BB16-97373CDA5531}" type="pres">
      <dgm:prSet presAssocID="{18970BDD-54EB-8A4C-BD07-25055F29AF1D}" presName="node" presStyleLbl="node1" presStyleIdx="2" presStyleCnt="3">
        <dgm:presLayoutVars>
          <dgm:bulletEnabled val="1"/>
        </dgm:presLayoutVars>
      </dgm:prSet>
      <dgm:spPr/>
    </dgm:pt>
  </dgm:ptLst>
  <dgm:cxnLst>
    <dgm:cxn modelId="{5D68C009-5CA8-A749-828C-9C9CD112813D}" type="presOf" srcId="{BB0446A4-F9BD-9642-B180-8159C40C0CEE}" destId="{FEDC78D4-9643-FA4F-8FBB-BA2206170BF6}" srcOrd="1" destOrd="0" presId="urn:microsoft.com/office/officeart/2005/8/layout/process1"/>
    <dgm:cxn modelId="{E11D080C-9E8A-DF47-BDAD-6127B30E936F}" srcId="{C8FA34ED-1A94-5A46-A56B-5E919AB11E3B}" destId="{E9124FA9-2915-0443-84D1-B3FE7E1584F0}" srcOrd="1" destOrd="0" parTransId="{6B7C5584-DE54-CF4E-BEE5-21ABD14F97E4}" sibTransId="{9CC34248-0544-5A42-96A8-90682C09F7CC}"/>
    <dgm:cxn modelId="{2CD97515-215F-704D-9AE4-36DAA12D85BD}" type="presOf" srcId="{9CC34248-0544-5A42-96A8-90682C09F7CC}" destId="{8D015B35-75ED-D24C-A385-D7A7B4FD95E4}" srcOrd="1" destOrd="0" presId="urn:microsoft.com/office/officeart/2005/8/layout/process1"/>
    <dgm:cxn modelId="{D3A7FE1B-C22C-F944-AF9A-04AA94C3D0FC}" srcId="{C8FA34ED-1A94-5A46-A56B-5E919AB11E3B}" destId="{9F0DF7D0-5122-5D45-8E47-660BB45AF14B}" srcOrd="0" destOrd="0" parTransId="{939B7522-7486-F944-8DA0-DD9615E6C852}" sibTransId="{BB0446A4-F9BD-9642-B180-8159C40C0CEE}"/>
    <dgm:cxn modelId="{5ECBFE1C-E52F-074C-839A-E5A2D2D29232}" type="presOf" srcId="{18970BDD-54EB-8A4C-BD07-25055F29AF1D}" destId="{7DC46E69-9D91-064E-BB16-97373CDA5531}" srcOrd="0" destOrd="0" presId="urn:microsoft.com/office/officeart/2005/8/layout/process1"/>
    <dgm:cxn modelId="{79964B23-8F70-674C-86F6-FDC87F2E03AA}" type="presOf" srcId="{C8FA34ED-1A94-5A46-A56B-5E919AB11E3B}" destId="{184D88FC-1765-AD46-BAB0-8A16017F4EB8}" srcOrd="0" destOrd="0" presId="urn:microsoft.com/office/officeart/2005/8/layout/process1"/>
    <dgm:cxn modelId="{E3EB9846-6314-B046-8FF3-1AE0B87415D7}" type="presOf" srcId="{9F0DF7D0-5122-5D45-8E47-660BB45AF14B}" destId="{DBF3F5B3-0F8B-6F43-AFE9-DC9A1892E92D}" srcOrd="0" destOrd="0" presId="urn:microsoft.com/office/officeart/2005/8/layout/process1"/>
    <dgm:cxn modelId="{846DE54E-43BD-9C4A-9F37-79F109614F35}" type="presOf" srcId="{E9124FA9-2915-0443-84D1-B3FE7E1584F0}" destId="{D87F11E5-828D-2542-BA91-38ED94B69A6D}" srcOrd="0" destOrd="0" presId="urn:microsoft.com/office/officeart/2005/8/layout/process1"/>
    <dgm:cxn modelId="{0225B69F-9330-1B45-B927-9CC787A790B6}" srcId="{C8FA34ED-1A94-5A46-A56B-5E919AB11E3B}" destId="{18970BDD-54EB-8A4C-BD07-25055F29AF1D}" srcOrd="2" destOrd="0" parTransId="{41FAC29D-9233-2145-94A7-FA6B1D6425EF}" sibTransId="{685CAAB1-E449-E343-AB03-A302696848E6}"/>
    <dgm:cxn modelId="{EB937BAA-4251-8147-9C43-15288C9DD4DB}" type="presOf" srcId="{9CC34248-0544-5A42-96A8-90682C09F7CC}" destId="{A609EFFC-5936-1C48-B7A2-C190CEB85F3F}" srcOrd="0" destOrd="0" presId="urn:microsoft.com/office/officeart/2005/8/layout/process1"/>
    <dgm:cxn modelId="{E3A937D2-3E34-F949-AE87-70841B9D4BC3}" type="presOf" srcId="{BB0446A4-F9BD-9642-B180-8159C40C0CEE}" destId="{06CA7F67-2827-6E47-8A44-7ABF4AE1523D}" srcOrd="0" destOrd="0" presId="urn:microsoft.com/office/officeart/2005/8/layout/process1"/>
    <dgm:cxn modelId="{59177C05-C660-9940-8967-5FE7F50101E7}" type="presParOf" srcId="{184D88FC-1765-AD46-BAB0-8A16017F4EB8}" destId="{DBF3F5B3-0F8B-6F43-AFE9-DC9A1892E92D}" srcOrd="0" destOrd="0" presId="urn:microsoft.com/office/officeart/2005/8/layout/process1"/>
    <dgm:cxn modelId="{635A2404-9A9B-DB44-A5D6-CC9C6F7009AE}" type="presParOf" srcId="{184D88FC-1765-AD46-BAB0-8A16017F4EB8}" destId="{06CA7F67-2827-6E47-8A44-7ABF4AE1523D}" srcOrd="1" destOrd="0" presId="urn:microsoft.com/office/officeart/2005/8/layout/process1"/>
    <dgm:cxn modelId="{6562D41F-0749-994D-AE80-E82C853D2A41}" type="presParOf" srcId="{06CA7F67-2827-6E47-8A44-7ABF4AE1523D}" destId="{FEDC78D4-9643-FA4F-8FBB-BA2206170BF6}" srcOrd="0" destOrd="0" presId="urn:microsoft.com/office/officeart/2005/8/layout/process1"/>
    <dgm:cxn modelId="{C1D27007-7E17-C84D-869B-2CF0C4C631D3}" type="presParOf" srcId="{184D88FC-1765-AD46-BAB0-8A16017F4EB8}" destId="{D87F11E5-828D-2542-BA91-38ED94B69A6D}" srcOrd="2" destOrd="0" presId="urn:microsoft.com/office/officeart/2005/8/layout/process1"/>
    <dgm:cxn modelId="{A921224D-ECDB-B84B-B662-6E5A8FC0A701}" type="presParOf" srcId="{184D88FC-1765-AD46-BAB0-8A16017F4EB8}" destId="{A609EFFC-5936-1C48-B7A2-C190CEB85F3F}" srcOrd="3" destOrd="0" presId="urn:microsoft.com/office/officeart/2005/8/layout/process1"/>
    <dgm:cxn modelId="{A01E0B1E-DB46-A542-ACCB-19B65B3C929B}" type="presParOf" srcId="{A609EFFC-5936-1C48-B7A2-C190CEB85F3F}" destId="{8D015B35-75ED-D24C-A385-D7A7B4FD95E4}" srcOrd="0" destOrd="0" presId="urn:microsoft.com/office/officeart/2005/8/layout/process1"/>
    <dgm:cxn modelId="{993DB5B5-55AB-0E46-A660-3480DACC1FB8}" type="presParOf" srcId="{184D88FC-1765-AD46-BAB0-8A16017F4EB8}" destId="{7DC46E69-9D91-064E-BB16-97373CDA55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3F5B3-0F8B-6F43-AFE9-DC9A1892E92D}">
      <dsp:nvSpPr>
        <dsp:cNvPr id="0" name=""/>
        <dsp:cNvSpPr/>
      </dsp:nvSpPr>
      <dsp:spPr>
        <a:xfrm>
          <a:off x="5654" y="363703"/>
          <a:ext cx="1690190" cy="1014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Discrimination of enantiomorph</a:t>
          </a:r>
        </a:p>
      </dsp:txBody>
      <dsp:txXfrm>
        <a:off x="35356" y="393405"/>
        <a:ext cx="1630786" cy="954710"/>
      </dsp:txXfrm>
    </dsp:sp>
    <dsp:sp modelId="{06CA7F67-2827-6E47-8A44-7ABF4AE1523D}">
      <dsp:nvSpPr>
        <dsp:cNvPr id="0" name=""/>
        <dsp:cNvSpPr/>
      </dsp:nvSpPr>
      <dsp:spPr>
        <a:xfrm>
          <a:off x="1864863" y="661176"/>
          <a:ext cx="358320" cy="419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64863" y="745009"/>
        <a:ext cx="250824" cy="251501"/>
      </dsp:txXfrm>
    </dsp:sp>
    <dsp:sp modelId="{D87F11E5-828D-2542-BA91-38ED94B69A6D}">
      <dsp:nvSpPr>
        <dsp:cNvPr id="0" name=""/>
        <dsp:cNvSpPr/>
      </dsp:nvSpPr>
      <dsp:spPr>
        <a:xfrm>
          <a:off x="2371920" y="363703"/>
          <a:ext cx="1690190" cy="1014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Depends on alignment</a:t>
          </a:r>
        </a:p>
      </dsp:txBody>
      <dsp:txXfrm>
        <a:off x="2401622" y="393405"/>
        <a:ext cx="1630786" cy="954710"/>
      </dsp:txXfrm>
    </dsp:sp>
    <dsp:sp modelId="{A609EFFC-5936-1C48-B7A2-C190CEB85F3F}">
      <dsp:nvSpPr>
        <dsp:cNvPr id="0" name=""/>
        <dsp:cNvSpPr/>
      </dsp:nvSpPr>
      <dsp:spPr>
        <a:xfrm>
          <a:off x="4231130" y="661176"/>
          <a:ext cx="358320" cy="419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31130" y="745009"/>
        <a:ext cx="250824" cy="251501"/>
      </dsp:txXfrm>
    </dsp:sp>
    <dsp:sp modelId="{7DC46E69-9D91-064E-BB16-97373CDA5531}">
      <dsp:nvSpPr>
        <dsp:cNvPr id="0" name=""/>
        <dsp:cNvSpPr/>
      </dsp:nvSpPr>
      <dsp:spPr>
        <a:xfrm>
          <a:off x="4738187" y="363703"/>
          <a:ext cx="1690190" cy="1014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Act of rotation</a:t>
          </a:r>
        </a:p>
      </dsp:txBody>
      <dsp:txXfrm>
        <a:off x="4767889" y="393405"/>
        <a:ext cx="1630786" cy="95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6B3A5-5583-2147-9A98-9A27CBE876FC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CCF1B-B064-DD41-BBD4-17DA1F1F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7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CCF1B-B064-DD41-BBD4-17DA1F1F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1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7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4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9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6/23/22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8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CAD0-D597-EB1B-12B0-4C4BE423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083" r="-1" b="3565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9BC3E-A8A8-17D2-9D23-FCFE567A0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Much ado about mirrors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245CA-3ED0-4FE2-488F-8C19A55A2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by Michael C. Corballis</a:t>
            </a:r>
          </a:p>
        </p:txBody>
      </p:sp>
    </p:spTree>
    <p:extLst>
      <p:ext uri="{BB962C8B-B14F-4D97-AF65-F5344CB8AC3E}">
        <p14:creationId xmlns:p14="http://schemas.microsoft.com/office/powerpoint/2010/main" val="7360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1287D2-53CB-C339-56C9-954D9A853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3917"/>
          <a:stretch/>
        </p:blipFill>
        <p:spPr>
          <a:xfrm rot="16200000">
            <a:off x="1616427" y="726682"/>
            <a:ext cx="3068157" cy="5271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CB0D6F-A5AD-E999-238D-28D2BE387AC1}"/>
              </a:ext>
            </a:extLst>
          </p:cNvPr>
          <p:cNvSpPr txBox="1"/>
          <p:nvPr/>
        </p:nvSpPr>
        <p:spPr>
          <a:xfrm>
            <a:off x="700755" y="649578"/>
            <a:ext cx="512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perceive relation as a reflection along the axis perpendicular to the mirror.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B8BDE-8970-4FED-A3F6-51BF2B6CF123}"/>
              </a:ext>
            </a:extLst>
          </p:cNvPr>
          <p:cNvSpPr txBox="1"/>
          <p:nvPr/>
        </p:nvSpPr>
        <p:spPr>
          <a:xfrm>
            <a:off x="7075918" y="931492"/>
            <a:ext cx="44153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Study:</a:t>
            </a:r>
          </a:p>
          <a:p>
            <a:r>
              <a:rPr lang="en-US" dirty="0"/>
              <a:t>Pairs of drawings of 3D objects were given.</a:t>
            </a:r>
          </a:p>
          <a:p>
            <a:r>
              <a:rPr lang="en-US" dirty="0"/>
              <a:t>Subjects were asked to decide whether they were same or different.</a:t>
            </a:r>
          </a:p>
          <a:p>
            <a:endParaRPr lang="en-US" dirty="0"/>
          </a:p>
          <a:p>
            <a:r>
              <a:rPr lang="en-US" dirty="0"/>
              <a:t>Subjects mentally rotated them into an alignment.</a:t>
            </a:r>
          </a:p>
          <a:p>
            <a:endParaRPr lang="en-US" dirty="0"/>
          </a:p>
          <a:p>
            <a:r>
              <a:rPr lang="en-US" dirty="0"/>
              <a:t>*For objects without canonical axes, the objects are aligned so that the reflection is about the axes of least asymmetry.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68771-B993-016B-B770-F59717FBEEA7}"/>
              </a:ext>
            </a:extLst>
          </p:cNvPr>
          <p:cNvSpPr txBox="1"/>
          <p:nvPr/>
        </p:nvSpPr>
        <p:spPr>
          <a:xfrm>
            <a:off x="6972468" y="4284783"/>
            <a:ext cx="4705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p,q,b,d</a:t>
            </a:r>
            <a:r>
              <a:rPr lang="en-US" dirty="0"/>
              <a:t> – 4 letters, two enantiomorphs</a:t>
            </a:r>
          </a:p>
          <a:p>
            <a:endParaRPr lang="en-US" dirty="0"/>
          </a:p>
          <a:p>
            <a:r>
              <a:rPr lang="en-US" dirty="0"/>
              <a:t>Mirror images are top-bottom, left-right</a:t>
            </a:r>
          </a:p>
        </p:txBody>
      </p:sp>
    </p:spTree>
    <p:extLst>
      <p:ext uri="{BB962C8B-B14F-4D97-AF65-F5344CB8AC3E}">
        <p14:creationId xmlns:p14="http://schemas.microsoft.com/office/powerpoint/2010/main" val="35829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A4C0-9113-CC77-D363-57BFED7F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Left and Right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F2B5A-7019-A037-F8F0-2593B54587E6}"/>
              </a:ext>
            </a:extLst>
          </p:cNvPr>
          <p:cNvSpPr txBox="1"/>
          <p:nvPr/>
        </p:nvSpPr>
        <p:spPr>
          <a:xfrm>
            <a:off x="1222049" y="1794617"/>
            <a:ext cx="642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canonical axes is more than just social  convention.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46E96-8E3E-1EBA-2A07-09FC370321C3}"/>
              </a:ext>
            </a:extLst>
          </p:cNvPr>
          <p:cNvSpPr txBox="1"/>
          <p:nvPr/>
        </p:nvSpPr>
        <p:spPr>
          <a:xfrm>
            <a:off x="1495513" y="2486827"/>
            <a:ext cx="732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Top-bottom, front- back must be established before left-right dimension axis.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39B9B-373C-E9BA-3553-DD2BE6954C0E}"/>
              </a:ext>
            </a:extLst>
          </p:cNvPr>
          <p:cNvSpPr/>
          <p:nvPr/>
        </p:nvSpPr>
        <p:spPr>
          <a:xfrm>
            <a:off x="1956984" y="4010388"/>
            <a:ext cx="1367327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Top-bottom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8D77-4EC5-B402-B94B-A2C4D26F0354}"/>
              </a:ext>
            </a:extLst>
          </p:cNvPr>
          <p:cNvSpPr txBox="1"/>
          <p:nvPr/>
        </p:nvSpPr>
        <p:spPr>
          <a:xfrm>
            <a:off x="2215179" y="4652542"/>
            <a:ext cx="85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A61D6-AFB6-274D-EC73-0DA808DF817A}"/>
              </a:ext>
            </a:extLst>
          </p:cNvPr>
          <p:cNvSpPr/>
          <p:nvPr/>
        </p:nvSpPr>
        <p:spPr>
          <a:xfrm>
            <a:off x="3752436" y="4010388"/>
            <a:ext cx="1367327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D8112-4D76-3DD7-F896-FD8D06199558}"/>
              </a:ext>
            </a:extLst>
          </p:cNvPr>
          <p:cNvSpPr txBox="1"/>
          <p:nvPr/>
        </p:nvSpPr>
        <p:spPr>
          <a:xfrm>
            <a:off x="3842168" y="4698708"/>
            <a:ext cx="118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properties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F73729-BFC0-0CA9-DEF8-B46A8DED31AD}"/>
              </a:ext>
            </a:extLst>
          </p:cNvPr>
          <p:cNvSpPr/>
          <p:nvPr/>
        </p:nvSpPr>
        <p:spPr>
          <a:xfrm rot="5400000" flipH="1">
            <a:off x="3429055" y="2033844"/>
            <a:ext cx="257646" cy="32930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595F5-5D45-677C-074A-28D7E455B3B8}"/>
              </a:ext>
            </a:extLst>
          </p:cNvPr>
          <p:cNvSpPr txBox="1"/>
          <p:nvPr/>
        </p:nvSpPr>
        <p:spPr>
          <a:xfrm>
            <a:off x="2826729" y="3179037"/>
            <a:ext cx="156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priority</a:t>
            </a:r>
          </a:p>
        </p:txBody>
      </p:sp>
      <p:pic>
        <p:nvPicPr>
          <p:cNvPr id="13" name="Picture 12" descr="A drawing of a person on a bike&#10;&#10;Description automatically generated with low confidence">
            <a:extLst>
              <a:ext uri="{FF2B5EF4-FFF2-40B4-BE49-F238E27FC236}">
                <a16:creationId xmlns:a16="http://schemas.microsoft.com/office/drawing/2014/main" id="{E8C26112-3EEF-0131-643D-35073716C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3859" b="37071"/>
          <a:stretch/>
        </p:blipFill>
        <p:spPr>
          <a:xfrm>
            <a:off x="5728856" y="3179037"/>
            <a:ext cx="2686766" cy="2960732"/>
          </a:xfrm>
          <a:prstGeom prst="rect">
            <a:avLst/>
          </a:prstGeom>
        </p:spPr>
      </p:pic>
      <p:pic>
        <p:nvPicPr>
          <p:cNvPr id="14" name="Picture 13" descr="A drawing of a person on a bike&#10;&#10;Description automatically generated with low confidence">
            <a:extLst>
              <a:ext uri="{FF2B5EF4-FFF2-40B4-BE49-F238E27FC236}">
                <a16:creationId xmlns:a16="http://schemas.microsoft.com/office/drawing/2014/main" id="{F71CC332-9F87-AF81-DC62-DEDEBBC54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6863" t="72615"/>
          <a:stretch/>
        </p:blipFill>
        <p:spPr>
          <a:xfrm>
            <a:off x="8791982" y="3680355"/>
            <a:ext cx="2977301" cy="1486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C2A5F1-A80B-2C05-C0FE-FE7130D6F35F}"/>
              </a:ext>
            </a:extLst>
          </p:cNvPr>
          <p:cNvSpPr txBox="1"/>
          <p:nvPr/>
        </p:nvSpPr>
        <p:spPr>
          <a:xfrm>
            <a:off x="2166257" y="564968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*have functional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14470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8" grpId="0" animBg="1"/>
      <p:bldP spid="9" grpId="0"/>
      <p:bldP spid="10" grpId="0" animBg="1"/>
      <p:bldP spid="1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124B0-C3E2-CA25-FFF9-1787F0E7A587}"/>
              </a:ext>
            </a:extLst>
          </p:cNvPr>
          <p:cNvSpPr txBox="1"/>
          <p:nvPr/>
        </p:nvSpPr>
        <p:spPr>
          <a:xfrm>
            <a:off x="2351314" y="772885"/>
            <a:ext cx="805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Humans have built in tendency to generalize objects to their left-right mirror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E8422-8846-5454-22EC-C441EDA4F56F}"/>
              </a:ext>
            </a:extLst>
          </p:cNvPr>
          <p:cNvSpPr txBox="1"/>
          <p:nvPr/>
        </p:nvSpPr>
        <p:spPr>
          <a:xfrm>
            <a:off x="1404257" y="1600200"/>
            <a:ext cx="942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3D objects have established canonical axes , happen to be less asymmetrical along left – right than about other two axes.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1F743-7282-79D2-4E80-8541A4ED2E1F}"/>
              </a:ext>
            </a:extLst>
          </p:cNvPr>
          <p:cNvSpPr txBox="1"/>
          <p:nvPr/>
        </p:nvSpPr>
        <p:spPr>
          <a:xfrm>
            <a:off x="3638781" y="2519848"/>
            <a:ext cx="703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Left-right axis is perceived as the axis of least asymmetry (but not always)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DCAB24-8087-7AC3-F9D8-6B7ECEC5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9" r="6213" b="55397"/>
          <a:stretch/>
        </p:blipFill>
        <p:spPr>
          <a:xfrm rot="16200000">
            <a:off x="2855472" y="3492155"/>
            <a:ext cx="2886831" cy="256708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34F08AB-2E7A-E336-6812-99D2608E7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0" t="42304" r="19502" b="6309"/>
          <a:stretch/>
        </p:blipFill>
        <p:spPr>
          <a:xfrm rot="16200000">
            <a:off x="6861618" y="3207600"/>
            <a:ext cx="2886832" cy="3136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B317F-B871-C862-DCAB-7A0D998BDB0E}"/>
              </a:ext>
            </a:extLst>
          </p:cNvPr>
          <p:cNvSpPr txBox="1"/>
          <p:nvPr/>
        </p:nvSpPr>
        <p:spPr>
          <a:xfrm>
            <a:off x="838200" y="4669971"/>
            <a:ext cx="16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780F4-36C2-4CFC-2ADD-33CD0E1BCFE8}"/>
              </a:ext>
            </a:extLst>
          </p:cNvPr>
          <p:cNvSpPr txBox="1"/>
          <p:nvPr/>
        </p:nvSpPr>
        <p:spPr>
          <a:xfrm>
            <a:off x="10294872" y="4406365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39321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250B-302A-E42C-AEBE-23668FC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9F539-1944-4A0B-FA18-328BB32D9378}"/>
              </a:ext>
            </a:extLst>
          </p:cNvPr>
          <p:cNvSpPr txBox="1"/>
          <p:nvPr/>
        </p:nvSpPr>
        <p:spPr>
          <a:xfrm>
            <a:off x="1121229" y="1861457"/>
            <a:ext cx="1019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environmental coordinates, Mirror reverses about its own plane along the axis perpendicular  to that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W.r.t object centered coordinates, one object – one enantiomorph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Understand the enantiomorphic relation, one must properly align the enantiomorphs (mentally). There is a marked tendency to align them, such that they are reflected along the axis of least asymmetry.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canonical axes are defined, there is a strong tendency to rotate top- bottom, front-back axes to make it left-right reversal.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Left-right axis is special because it depends on top-bottom, front-back establishment.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E66EB-96AD-7951-41C2-F7E55CB3A37B}"/>
              </a:ext>
            </a:extLst>
          </p:cNvPr>
          <p:cNvSpPr txBox="1"/>
          <p:nvPr/>
        </p:nvSpPr>
        <p:spPr>
          <a:xfrm>
            <a:off x="2338191" y="4736100"/>
            <a:ext cx="637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Top-bottom, back-front axes are for canonical orientation of object, leaving the left-right axes to carry the burden of the reversal.</a:t>
            </a:r>
          </a:p>
        </p:txBody>
      </p:sp>
    </p:spTree>
    <p:extLst>
      <p:ext uri="{BB962C8B-B14F-4D97-AF65-F5344CB8AC3E}">
        <p14:creationId xmlns:p14="http://schemas.microsoft.com/office/powerpoint/2010/main" val="29522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1BA3-356D-A718-C21F-A1050ECD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3EC09-6D19-53FB-B8BF-08938DAAADAA}"/>
              </a:ext>
            </a:extLst>
          </p:cNvPr>
          <p:cNvSpPr txBox="1"/>
          <p:nvPr/>
        </p:nvSpPr>
        <p:spPr>
          <a:xfrm>
            <a:off x="1922803" y="2187724"/>
            <a:ext cx="621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Gardner M : The ambidextrous universe, New York :basic books</a:t>
            </a:r>
          </a:p>
        </p:txBody>
      </p:sp>
    </p:spTree>
    <p:extLst>
      <p:ext uri="{BB962C8B-B14F-4D97-AF65-F5344CB8AC3E}">
        <p14:creationId xmlns:p14="http://schemas.microsoft.com/office/powerpoint/2010/main" val="140274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92FA62-7A45-4F89-A245-0BA05F75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E52E1-CB55-4954-96F6-B863715C8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4DA49-2DE4-A802-2A27-2167F7F8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2493876"/>
          </a:xfrm>
        </p:spPr>
        <p:txBody>
          <a:bodyPr anchor="b">
            <a:normAutofit/>
          </a:bodyPr>
          <a:lstStyle/>
          <a:p>
            <a:r>
              <a:rPr lang="en-US" sz="4400"/>
              <a:t>Contents</a:t>
            </a: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40839DED-D13B-4FE2-AF8E-2113D887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EEB2D-48A0-4F55-A27D-1CF0340DF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E0FA48-3E56-41E4-9D69-E3075231E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BEA43D-D342-4D53-BA39-19D2CB43F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1AFA7-D179-4686-A37D-4F22F25F6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E4F3AB-9E00-4A6B-8288-47C92E42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CD149C-82EF-419B-8302-7FC6B3F77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">
            <a:extLst>
              <a:ext uri="{FF2B5EF4-FFF2-40B4-BE49-F238E27FC236}">
                <a16:creationId xmlns:a16="http://schemas.microsoft.com/office/drawing/2014/main" id="{617BF969-E9DF-46D8-B8CA-E33DFD3EE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678" y="1"/>
            <a:ext cx="2661680" cy="2424023"/>
          </a:xfrm>
          <a:custGeom>
            <a:avLst/>
            <a:gdLst>
              <a:gd name="connsiteX0" fmla="*/ 572886 w 2661680"/>
              <a:gd name="connsiteY0" fmla="*/ 0 h 2424023"/>
              <a:gd name="connsiteX1" fmla="*/ 2088794 w 2661680"/>
              <a:gd name="connsiteY1" fmla="*/ 0 h 2424023"/>
              <a:gd name="connsiteX2" fmla="*/ 2177378 w 2661680"/>
              <a:gd name="connsiteY2" fmla="*/ 66242 h 2424023"/>
              <a:gd name="connsiteX3" fmla="*/ 2661680 w 2661680"/>
              <a:gd name="connsiteY3" fmla="*/ 1093183 h 2424023"/>
              <a:gd name="connsiteX4" fmla="*/ 1330840 w 2661680"/>
              <a:gd name="connsiteY4" fmla="*/ 2424023 h 2424023"/>
              <a:gd name="connsiteX5" fmla="*/ 0 w 2661680"/>
              <a:gd name="connsiteY5" fmla="*/ 1093183 h 2424023"/>
              <a:gd name="connsiteX6" fmla="*/ 484302 w 2661680"/>
              <a:gd name="connsiteY6" fmla="*/ 66242 h 242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5AC1B9-428F-4D7F-BAA0-63B0FAC2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930" y="-1"/>
            <a:ext cx="2424023" cy="2424023"/>
          </a:xfrm>
          <a:prstGeom prst="rect">
            <a:avLst/>
          </a:prstGeom>
        </p:spPr>
      </p:pic>
      <p:sp>
        <p:nvSpPr>
          <p:cNvPr id="24" name="Oval 2">
            <a:extLst>
              <a:ext uri="{FF2B5EF4-FFF2-40B4-BE49-F238E27FC236}">
                <a16:creationId xmlns:a16="http://schemas.microsoft.com/office/drawing/2014/main" id="{0A431FA1-4FB8-4CB5-AB06-09E989A31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7628" y="2906802"/>
            <a:ext cx="4051324" cy="3951198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568B90D-1554-4791-ACD8-CA2511F62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18963" r="52721" b="17441"/>
          <a:stretch/>
        </p:blipFill>
        <p:spPr>
          <a:xfrm>
            <a:off x="10854666" y="0"/>
            <a:ext cx="1334286" cy="2962082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9DC8AFC-3F15-6FC6-F0FD-7F452453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Keywords</a:t>
            </a:r>
          </a:p>
          <a:p>
            <a:r>
              <a:rPr lang="en-US" sz="1800" dirty="0"/>
              <a:t>What mirrors actually do?</a:t>
            </a:r>
          </a:p>
          <a:p>
            <a:r>
              <a:rPr lang="en-US" sz="1800" dirty="0"/>
              <a:t>The Role of Symmetry</a:t>
            </a:r>
          </a:p>
          <a:p>
            <a:r>
              <a:rPr lang="en-US" sz="1800" dirty="0"/>
              <a:t>The Role of Rotation</a:t>
            </a:r>
          </a:p>
          <a:p>
            <a:r>
              <a:rPr lang="en-US" sz="1800" dirty="0"/>
              <a:t>The Nature if Left and Right</a:t>
            </a:r>
          </a:p>
          <a:p>
            <a:r>
              <a:rPr lang="en-US" sz="1800" dirty="0"/>
              <a:t>Summary</a:t>
            </a:r>
          </a:p>
          <a:p>
            <a:r>
              <a:rPr lang="en-US" sz="1800" dirty="0"/>
              <a:t>What next?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0791895-5729-444A-BF43-B325E066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0462" y="3194666"/>
            <a:ext cx="3663333" cy="36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8EB5-88CF-9F83-16C7-B43394D0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89B3-B03C-3FDD-60CD-9615A2661284}"/>
              </a:ext>
            </a:extLst>
          </p:cNvPr>
          <p:cNvSpPr txBox="1"/>
          <p:nvPr/>
        </p:nvSpPr>
        <p:spPr>
          <a:xfrm>
            <a:off x="1025495" y="1854437"/>
            <a:ext cx="10297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Takano(1998) – 4 different types of reversals – Why mirrors reverse left and right and not up and down or back or front?</a:t>
            </a:r>
          </a:p>
          <a:p>
            <a:endParaRPr lang="en-US" dirty="0"/>
          </a:p>
          <a:p>
            <a:r>
              <a:rPr lang="en-US" dirty="0"/>
              <a:t>Reverse about their own planes.</a:t>
            </a:r>
          </a:p>
          <a:p>
            <a:r>
              <a:rPr lang="en-US" dirty="0"/>
              <a:t>Enantiomorph – reflection + rotation + translocation.</a:t>
            </a:r>
          </a:p>
          <a:p>
            <a:r>
              <a:rPr lang="en-US" dirty="0"/>
              <a:t>Two objects – enantiomorphs? Reversal about the axis of least asymmetry, align.</a:t>
            </a:r>
          </a:p>
          <a:p>
            <a:r>
              <a:rPr lang="en-US" dirty="0"/>
              <a:t>Canonical orientation – top- bottom, up- down</a:t>
            </a:r>
          </a:p>
          <a:p>
            <a:r>
              <a:rPr lang="en-US" dirty="0"/>
              <a:t>Reversal – left- right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4A9AFC-0E96-7890-5BAB-CC0BB1C58B9A}"/>
              </a:ext>
            </a:extLst>
          </p:cNvPr>
          <p:cNvSpPr/>
          <p:nvPr/>
        </p:nvSpPr>
        <p:spPr>
          <a:xfrm>
            <a:off x="1797269" y="4782207"/>
            <a:ext cx="2081048" cy="87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Mirror image relationship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A4CB5C-A89F-DBE9-B6E1-780CDD5DF1F7}"/>
              </a:ext>
            </a:extLst>
          </p:cNvPr>
          <p:cNvSpPr/>
          <p:nvPr/>
        </p:nvSpPr>
        <p:spPr>
          <a:xfrm>
            <a:off x="5712374" y="3924314"/>
            <a:ext cx="2596055" cy="882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Where is mirror located?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1AEA2C-96FC-E2FD-EE8B-3229E92A9CAC}"/>
              </a:ext>
            </a:extLst>
          </p:cNvPr>
          <p:cNvSpPr/>
          <p:nvPr/>
        </p:nvSpPr>
        <p:spPr>
          <a:xfrm>
            <a:off x="5854261" y="5481809"/>
            <a:ext cx="2596055" cy="882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What is viewed in the mirror?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14BA68-13C8-8FFA-95C4-F080E4F79CA9}"/>
              </a:ext>
            </a:extLst>
          </p:cNvPr>
          <p:cNvCxnSpPr>
            <a:stCxn id="4" idx="3"/>
            <a:endCxn id="5" idx="2"/>
          </p:cNvCxnSpPr>
          <p:nvPr/>
        </p:nvCxnSpPr>
        <p:spPr>
          <a:xfrm flipV="1">
            <a:off x="3878317" y="4365417"/>
            <a:ext cx="1834057" cy="85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7D6CF-2F8E-3103-99A4-37ACBAC4D510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>
            <a:off x="3878317" y="5218387"/>
            <a:ext cx="1975944" cy="70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etter&#10;&#10;Description automatically generated with medium confidence">
            <a:extLst>
              <a:ext uri="{FF2B5EF4-FFF2-40B4-BE49-F238E27FC236}">
                <a16:creationId xmlns:a16="http://schemas.microsoft.com/office/drawing/2014/main" id="{E4EBA993-A728-CD12-9813-5767A8C2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823857" y="457200"/>
            <a:ext cx="5590903" cy="5403850"/>
          </a:xfr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B34EFBBB-25BB-5DE3-973F-852A4E46B021}"/>
              </a:ext>
            </a:extLst>
          </p:cNvPr>
          <p:cNvSpPr/>
          <p:nvPr/>
        </p:nvSpPr>
        <p:spPr>
          <a:xfrm>
            <a:off x="385217" y="1434680"/>
            <a:ext cx="4778829" cy="15473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Objection</a:t>
            </a:r>
          </a:p>
          <a:p>
            <a:pPr algn="ctr"/>
            <a:r>
              <a:rPr lang="en-US" dirty="0"/>
              <a:t>Different placement of mirror, different image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DAB1B2-108E-35F6-2D5E-907D3352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875961"/>
            <a:ext cx="3994785" cy="1993026"/>
          </a:xfrm>
        </p:spPr>
        <p:txBody>
          <a:bodyPr/>
          <a:lstStyle/>
          <a:p>
            <a:pPr algn="ctr"/>
            <a:r>
              <a:rPr lang="en-US" dirty="0"/>
              <a:t>Takano restricted his analysis to self reflection, reflection of script.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53FBAEAE-2818-3CC7-0676-0771E4B9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5"/>
          <a:stretch/>
        </p:blipFill>
        <p:spPr>
          <a:xfrm>
            <a:off x="3049" y="136523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E6A398-73C8-86C2-8D77-73AB27D6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5D641-32C5-6B9F-1658-965012A20725}"/>
              </a:ext>
            </a:extLst>
          </p:cNvPr>
          <p:cNvSpPr txBox="1"/>
          <p:nvPr/>
        </p:nvSpPr>
        <p:spPr>
          <a:xfrm>
            <a:off x="3327722" y="3429000"/>
            <a:ext cx="5782804" cy="233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Canonical orientation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Enantiomorph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Axis of least asymmetry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Bilateral symmetry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E277-3634-8122-DF65-2B1E2E88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mirrors actually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A1AE1-D235-0318-1E1E-A1B9FC377C67}"/>
              </a:ext>
            </a:extLst>
          </p:cNvPr>
          <p:cNvSpPr txBox="1"/>
          <p:nvPr/>
        </p:nvSpPr>
        <p:spPr>
          <a:xfrm>
            <a:off x="3276600" y="1690688"/>
            <a:ext cx="500008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Reverses the direction perpendicular to its surface.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76F768-103B-3EDC-692C-447EAA73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rot="16200000">
            <a:off x="2996055" y="158795"/>
            <a:ext cx="2420371" cy="6858000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91401A96-F1A1-3F31-6291-F70E22357498}"/>
              </a:ext>
            </a:extLst>
          </p:cNvPr>
          <p:cNvSpPr/>
          <p:nvPr/>
        </p:nvSpPr>
        <p:spPr>
          <a:xfrm>
            <a:off x="8752113" y="2177142"/>
            <a:ext cx="2177144" cy="901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Translocation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051EB-910A-DB9B-E802-D47A050A41D0}"/>
              </a:ext>
            </a:extLst>
          </p:cNvPr>
          <p:cNvSpPr txBox="1"/>
          <p:nvPr/>
        </p:nvSpPr>
        <p:spPr>
          <a:xfrm>
            <a:off x="8477428" y="3497782"/>
            <a:ext cx="302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Rotations, translocations are taken for granted.</a:t>
            </a:r>
          </a:p>
          <a:p>
            <a:pPr algn="ctr"/>
            <a:r>
              <a:rPr lang="en-US" b="1" dirty="0"/>
              <a:t>Reason: </a:t>
            </a:r>
            <a:r>
              <a:rPr lang="en-US" dirty="0"/>
              <a:t>free to move around in space.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78067-8FF4-73EC-FB58-9C0135BDD657}"/>
              </a:ext>
            </a:extLst>
          </p:cNvPr>
          <p:cNvSpPr txBox="1"/>
          <p:nvPr/>
        </p:nvSpPr>
        <p:spPr>
          <a:xfrm>
            <a:off x="1686235" y="5216978"/>
            <a:ext cx="88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Enantiomorphs of an object – turning an object 1D higher than the dimensionality of object.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042FD-D02D-AF78-EA34-37C333F16525}"/>
              </a:ext>
            </a:extLst>
          </p:cNvPr>
          <p:cNvSpPr txBox="1"/>
          <p:nvPr/>
        </p:nvSpPr>
        <p:spPr>
          <a:xfrm>
            <a:off x="3640508" y="5820641"/>
            <a:ext cx="481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3D objects and its enantiomorphs??</a:t>
            </a:r>
          </a:p>
        </p:txBody>
      </p:sp>
    </p:spTree>
    <p:extLst>
      <p:ext uri="{BB962C8B-B14F-4D97-AF65-F5344CB8AC3E}">
        <p14:creationId xmlns:p14="http://schemas.microsoft.com/office/powerpoint/2010/main" val="199308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7550F-A0D5-FFF7-47EE-354E4F2B6F57}"/>
              </a:ext>
            </a:extLst>
          </p:cNvPr>
          <p:cNvSpPr/>
          <p:nvPr/>
        </p:nvSpPr>
        <p:spPr>
          <a:xfrm>
            <a:off x="1854437" y="589660"/>
            <a:ext cx="1615155" cy="52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61CE9-3E13-CB7A-7863-A5CA9B713C3C}"/>
              </a:ext>
            </a:extLst>
          </p:cNvPr>
          <p:cNvSpPr/>
          <p:nvPr/>
        </p:nvSpPr>
        <p:spPr>
          <a:xfrm>
            <a:off x="656603" y="1894318"/>
            <a:ext cx="1445662" cy="52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 - centered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3CFEB-2CFD-E779-1E71-D3C35FE8F183}"/>
              </a:ext>
            </a:extLst>
          </p:cNvPr>
          <p:cNvSpPr/>
          <p:nvPr/>
        </p:nvSpPr>
        <p:spPr>
          <a:xfrm>
            <a:off x="3238856" y="1894318"/>
            <a:ext cx="1338841" cy="52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 – </a:t>
            </a:r>
          </a:p>
          <a:p>
            <a:pPr algn="ctr"/>
            <a:r>
              <a:rPr lang="en-US" sz="1600" dirty="0"/>
              <a:t>centered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7D865A-9D9C-8103-69D9-1DB793F663AA}"/>
              </a:ext>
            </a:extLst>
          </p:cNvPr>
          <p:cNvCxnSpPr>
            <a:stCxn id="2" idx="2"/>
          </p:cNvCxnSpPr>
          <p:nvPr/>
        </p:nvCxnSpPr>
        <p:spPr>
          <a:xfrm flipH="1">
            <a:off x="1512606" y="1110954"/>
            <a:ext cx="1149409" cy="7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D8E41-81B4-01F4-E510-69D577C8C586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662015" y="1110954"/>
            <a:ext cx="1149408" cy="7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EB96BB-F018-DFF3-5E3A-22240E6CE059}"/>
              </a:ext>
            </a:extLst>
          </p:cNvPr>
          <p:cNvSpPr txBox="1"/>
          <p:nvPr/>
        </p:nvSpPr>
        <p:spPr>
          <a:xfrm>
            <a:off x="467170" y="2677682"/>
            <a:ext cx="1824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placement of mirror different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47783-C2C9-02F1-7FC5-EA7FD492FFA0}"/>
              </a:ext>
            </a:extLst>
          </p:cNvPr>
          <p:cNvSpPr txBox="1"/>
          <p:nvPr/>
        </p:nvSpPr>
        <p:spPr>
          <a:xfrm>
            <a:off x="3014527" y="2829644"/>
            <a:ext cx="209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enantiomorph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9A9EE-9506-8ED2-D059-88B85E70469C}"/>
              </a:ext>
            </a:extLst>
          </p:cNvPr>
          <p:cNvSpPr txBox="1"/>
          <p:nvPr/>
        </p:nvSpPr>
        <p:spPr>
          <a:xfrm>
            <a:off x="589660" y="3949636"/>
            <a:ext cx="593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Enantiomorph == object if one or more axes of symmetry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1F005-2E1F-657B-5A1B-7F6BBBDC1EC2}"/>
              </a:ext>
            </a:extLst>
          </p:cNvPr>
          <p:cNvSpPr txBox="1"/>
          <p:nvPr/>
        </p:nvSpPr>
        <p:spPr>
          <a:xfrm>
            <a:off x="1227403" y="4482926"/>
            <a:ext cx="449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Asymmetrical objects invite paradox Eg: shoes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819C-DC72-8972-B10F-ED05ED0A4D28}"/>
              </a:ext>
            </a:extLst>
          </p:cNvPr>
          <p:cNvSpPr txBox="1"/>
          <p:nvPr/>
        </p:nvSpPr>
        <p:spPr>
          <a:xfrm>
            <a:off x="1144917" y="5069628"/>
            <a:ext cx="464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Left- right </a:t>
            </a:r>
            <a:r>
              <a:rPr lang="en-US" dirty="0"/>
              <a:t>reversal is the most common reversal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CC777-5C49-4FAA-D0E9-73A460227D88}"/>
              </a:ext>
            </a:extLst>
          </p:cNvPr>
          <p:cNvSpPr txBox="1"/>
          <p:nvPr/>
        </p:nvSpPr>
        <p:spPr>
          <a:xfrm>
            <a:off x="7016099" y="3295829"/>
            <a:ext cx="4341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are enantiomorphs generally perceived as left-right reversals and not as reversals along some other axis?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F3828-2613-E4D6-361D-AF1EF605B5B1}"/>
              </a:ext>
            </a:extLst>
          </p:cNvPr>
          <p:cNvSpPr txBox="1"/>
          <p:nvPr/>
        </p:nvSpPr>
        <p:spPr>
          <a:xfrm>
            <a:off x="6386556" y="1652489"/>
            <a:ext cx="406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mirrors reverse right/left but not up/down?</a:t>
            </a:r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CF7BFC34-711E-7010-1563-45AA44306628}"/>
              </a:ext>
            </a:extLst>
          </p:cNvPr>
          <p:cNvSpPr/>
          <p:nvPr/>
        </p:nvSpPr>
        <p:spPr>
          <a:xfrm>
            <a:off x="10679394" y="1561032"/>
            <a:ext cx="589660" cy="66657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6B17-FDF6-4B76-FF6A-B1ACCDF6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Symmetry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50274-9F08-1699-AF55-52A0DCBAFAF5}"/>
              </a:ext>
            </a:extLst>
          </p:cNvPr>
          <p:cNvSpPr txBox="1"/>
          <p:nvPr/>
        </p:nvSpPr>
        <p:spPr>
          <a:xfrm>
            <a:off x="3332859" y="1770379"/>
            <a:ext cx="499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objects – more or less Bilaterally symmetrical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85E30-6E5C-CCF0-F175-EECEB4D43E5E}"/>
              </a:ext>
            </a:extLst>
          </p:cNvPr>
          <p:cNvSpPr txBox="1"/>
          <p:nvPr/>
        </p:nvSpPr>
        <p:spPr>
          <a:xfrm>
            <a:off x="897860" y="2461190"/>
            <a:ext cx="1065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“An object appears to differ from it’s enantiomorph by an apparent reversal along the axis of least perceived asymmetry”.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4D7B9-9360-7173-7C87-18810BB5C231}"/>
              </a:ext>
            </a:extLst>
          </p:cNvPr>
          <p:cNvSpPr txBox="1"/>
          <p:nvPr/>
        </p:nvSpPr>
        <p:spPr>
          <a:xfrm>
            <a:off x="1912586" y="3381148"/>
            <a:ext cx="816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arbitrary shapes without canonical axes – cannot be seen as left-right reversed.</a:t>
            </a:r>
          </a:p>
          <a:p>
            <a:r>
              <a:rPr lang="en-US" dirty="0"/>
              <a:t>		- Reflection along the lease perceived asymmetry.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C1D73-3B58-AD09-7EF0-5BC249A070B1}"/>
              </a:ext>
            </a:extLst>
          </p:cNvPr>
          <p:cNvSpPr txBox="1"/>
          <p:nvPr/>
        </p:nvSpPr>
        <p:spPr>
          <a:xfrm>
            <a:off x="2344467" y="4204531"/>
            <a:ext cx="724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marked tendency to see the enantiomorphs as left-right reversed.</a:t>
            </a:r>
          </a:p>
        </p:txBody>
      </p:sp>
    </p:spTree>
    <p:extLst>
      <p:ext uri="{BB962C8B-B14F-4D97-AF65-F5344CB8AC3E}">
        <p14:creationId xmlns:p14="http://schemas.microsoft.com/office/powerpoint/2010/main" val="569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DAB-DCE5-332E-373B-0634F68D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Rotation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17BA4-45B7-3B9E-4B8D-56A3C6B64315}"/>
              </a:ext>
            </a:extLst>
          </p:cNvPr>
          <p:cNvSpPr txBox="1"/>
          <p:nvPr/>
        </p:nvSpPr>
        <p:spPr>
          <a:xfrm>
            <a:off x="1264778" y="2128243"/>
            <a:ext cx="872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shoe lying on floor – recognize it as shoe, but not if  it’s left or right shoe without rotating.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4009A-CBCD-341E-C406-8B4FFC82295E}"/>
              </a:ext>
            </a:extLst>
          </p:cNvPr>
          <p:cNvSpPr txBox="1"/>
          <p:nvPr/>
        </p:nvSpPr>
        <p:spPr>
          <a:xfrm>
            <a:off x="4039080" y="2948398"/>
            <a:ext cx="303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*Rotate it mentally, physically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64EB370-82F8-BB3B-E59C-BEF68B6F5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58929"/>
              </p:ext>
            </p:extLst>
          </p:nvPr>
        </p:nvGraphicFramePr>
        <p:xfrm>
          <a:off x="2683379" y="3898745"/>
          <a:ext cx="6434032" cy="174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926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6E2E8"/>
      </a:lt2>
      <a:accent1>
        <a:srgbClr val="78AF63"/>
      </a:accent1>
      <a:accent2>
        <a:srgbClr val="56B564"/>
      </a:accent2>
      <a:accent3>
        <a:srgbClr val="5FAE8C"/>
      </a:accent3>
      <a:accent4>
        <a:srgbClr val="53AFAD"/>
      </a:accent4>
      <a:accent5>
        <a:srgbClr val="66A9D4"/>
      </a:accent5>
      <a:accent6>
        <a:srgbClr val="657AD4"/>
      </a:accent6>
      <a:hlink>
        <a:srgbClr val="9C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718</Words>
  <Application>Microsoft Macintosh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Nova</vt:lpstr>
      <vt:lpstr>ConfettiVTI</vt:lpstr>
      <vt:lpstr>Much ado about mirrors</vt:lpstr>
      <vt:lpstr>Contents</vt:lpstr>
      <vt:lpstr>Introduction</vt:lpstr>
      <vt:lpstr>PowerPoint Presentation</vt:lpstr>
      <vt:lpstr>Keywords</vt:lpstr>
      <vt:lpstr>What mirrors actually do?</vt:lpstr>
      <vt:lpstr>PowerPoint Presentation</vt:lpstr>
      <vt:lpstr>The role of Symmetry</vt:lpstr>
      <vt:lpstr>The role of Rotation</vt:lpstr>
      <vt:lpstr>PowerPoint Presentation</vt:lpstr>
      <vt:lpstr>The nature of Left and Right</vt:lpstr>
      <vt:lpstr>PowerPoint Presentation</vt:lpstr>
      <vt:lpstr>Summary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Much ado about mirrors</dc:title>
  <dc:creator>Usha Vudatha</dc:creator>
  <cp:lastModifiedBy>Usha Vudatha</cp:lastModifiedBy>
  <cp:revision>5</cp:revision>
  <dcterms:created xsi:type="dcterms:W3CDTF">2022-06-24T00:26:15Z</dcterms:created>
  <dcterms:modified xsi:type="dcterms:W3CDTF">2022-06-24T08:20:34Z</dcterms:modified>
</cp:coreProperties>
</file>